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4"/>
    <p:restoredTop sz="85183"/>
  </p:normalViewPr>
  <p:slideViewPr>
    <p:cSldViewPr snapToGrid="0" snapToObjects="1">
      <p:cViewPr varScale="1">
        <p:scale>
          <a:sx n="76" d="100"/>
          <a:sy n="76" d="100"/>
        </p:scale>
        <p:origin x="224" y="1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2/17/25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442D-C99B-1001-6302-C6C2015E6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58FFD-7ACD-50FD-8288-10EAE4810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22D0-1063-8C68-FFB4-1F808BFC164E}"/>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16DB985A-11F1-271C-3C38-DCCD2C3A3D56}"/>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417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8847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52065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80338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kgob/IBM_ds_final/blob/main/parts_before_dash/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edadataviz.ipyn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kgob/IBM_ds_final/blob/main/parts_before_dash/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Sucheng</a:t>
            </a:r>
            <a:r>
              <a:rPr lang="en-US" dirty="0">
                <a:solidFill>
                  <a:schemeClr val="bg2"/>
                </a:solidFill>
                <a:latin typeface="Abadi"/>
                <a:ea typeface="SF Pro" pitchFamily="2" charset="0"/>
                <a:cs typeface="SF Pro" pitchFamily="2" charset="0"/>
              </a:rPr>
              <a:t> Li&gt;</a:t>
            </a:r>
          </a:p>
          <a:p>
            <a:r>
              <a:rPr lang="en-US" dirty="0">
                <a:solidFill>
                  <a:schemeClr val="bg2"/>
                </a:solidFill>
                <a:latin typeface="Abadi" panose="020B0604020104020204" pitchFamily="34" charset="0"/>
                <a:ea typeface="SF Pro" pitchFamily="2" charset="0"/>
                <a:cs typeface="SF Pro" pitchFamily="2" charset="0"/>
              </a:rPr>
              <a:t>&lt;Feb 17&gt;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Wikipedia </a:t>
            </a:r>
            <a:r>
              <a:rPr lang="en-US" sz="2200" dirty="0">
                <a:solidFill>
                  <a:schemeClr val="accent3">
                    <a:lumMod val="25000"/>
                  </a:schemeClr>
                </a:solidFill>
                <a:latin typeface="Abadi"/>
                <a:sym typeface="Wingdings" pitchFamily="2" charset="2"/>
              </a:rPr>
              <a:t> find HTML table header  create table and save as .csv</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https://github.com/kkgob/IBM_ds_final/blob/main/parts_before_dash/webscraping.ipynb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1BAE240B-10A1-64C0-16A9-CFD246E3E7C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Wikipedia(HTML)</a:t>
            </a:r>
          </a:p>
        </p:txBody>
      </p:sp>
      <p:sp>
        <p:nvSpPr>
          <p:cNvPr id="7" name="Rectangle 6">
            <a:extLst>
              <a:ext uri="{FF2B5EF4-FFF2-40B4-BE49-F238E27FC236}">
                <a16:creationId xmlns:a16="http://schemas.microsoft.com/office/drawing/2014/main" id="{B6BDD7F8-6C85-060F-FFBB-44581F1C278D}"/>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tables, handle tags</a:t>
            </a:r>
          </a:p>
        </p:txBody>
      </p:sp>
      <p:sp>
        <p:nvSpPr>
          <p:cNvPr id="8" name="Rectangle 7">
            <a:extLst>
              <a:ext uri="{FF2B5EF4-FFF2-40B4-BE49-F238E27FC236}">
                <a16:creationId xmlns:a16="http://schemas.microsoft.com/office/drawing/2014/main" id="{F8FEEA18-9579-7252-FF1E-BDBF29975EFF}"/>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table, Save as csv</a:t>
            </a:r>
          </a:p>
        </p:txBody>
      </p:sp>
      <p:cxnSp>
        <p:nvCxnSpPr>
          <p:cNvPr id="9" name="Straight Arrow Connector 8">
            <a:extLst>
              <a:ext uri="{FF2B5EF4-FFF2-40B4-BE49-F238E27FC236}">
                <a16:creationId xmlns:a16="http://schemas.microsoft.com/office/drawing/2014/main" id="{D37B708A-ACF3-EABD-9CA4-5E6E2AB92DB7}"/>
              </a:ext>
            </a:extLst>
          </p:cNvPr>
          <p:cNvCxnSpPr>
            <a:stCxn id="5"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452B6ED-58E9-1A7B-E7DF-A1003F21318C}"/>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Collect data </a:t>
            </a:r>
            <a:r>
              <a:rPr lang="en-US" sz="2200" dirty="0">
                <a:solidFill>
                  <a:schemeClr val="accent3">
                    <a:lumMod val="25000"/>
                  </a:schemeClr>
                </a:solidFill>
                <a:latin typeface="Abadi" panose="020B0604020104020204" pitchFamily="34" charset="0"/>
                <a:sym typeface="Wingdings" pitchFamily="2" charset="2"/>
              </a:rPr>
              <a:t> Calculate the counts of</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r>
              <a:rPr lang="en-US" sz="2200" dirty="0">
                <a:solidFill>
                  <a:schemeClr val="accent3">
                    <a:lumMod val="25000"/>
                  </a:schemeClr>
                </a:solidFill>
                <a:latin typeface="Abadi" panose="020B0604020104020204" pitchFamily="34" charset="0"/>
                <a:hlinkClick r:id="rId3"/>
              </a:rPr>
              <a:t>https://github.com/kkgob/IBM_ds_final/blob/main/parts_before_dash/Data%20wrangling.ipynb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https://github.com/kkgob/IBM_ds_final/blob/main/parts_before_dash/edadataviz.ipynb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557880"/>
            <a:ext cx="10326708" cy="4761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Visualizations,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results from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 form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3040"/>
            <a:ext cx="10399485" cy="43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is a launched by Space X on several launch sites. The major cost saving is from reusing of the first stage. Thus, if the first stage will land would have significant influences on the overall launching cost. By exploring data from different sources with various tools, this project aims to explain the correlation between all the recorded factors and the likelihood of launch success. A machine pipeline is built in the end.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factors (features) that impact landing?</a:t>
            </a:r>
          </a:p>
          <a:p>
            <a:pPr lvl="1">
              <a:spcBef>
                <a:spcPts val="1400"/>
              </a:spcBef>
            </a:pPr>
            <a:r>
              <a:rPr lang="en-US" sz="1800" dirty="0">
                <a:solidFill>
                  <a:schemeClr val="accent3">
                    <a:lumMod val="25000"/>
                  </a:schemeClr>
                </a:solidFill>
                <a:latin typeface="Abadi" panose="020B0604020104020204" pitchFamily="34" charset="0"/>
              </a:rPr>
              <a:t>What is the correlation between the features and success rate of landing?</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a:t>
            </a:r>
          </a:p>
          <a:p>
            <a:pPr lvl="1">
              <a:lnSpc>
                <a:spcPct val="120000"/>
              </a:lnSpc>
              <a:spcBef>
                <a:spcPts val="1400"/>
              </a:spcBef>
            </a:pPr>
            <a:r>
              <a:rPr lang="en-US" sz="7600" dirty="0">
                <a:solidFill>
                  <a:schemeClr val="bg2">
                    <a:lumMod val="50000"/>
                  </a:schemeClr>
                </a:solidFill>
                <a:latin typeface="Abadi"/>
              </a:rPr>
              <a:t>Web Scraping</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a:t>
            </a:r>
            <a:r>
              <a:rPr lang="en-US" sz="7200" dirty="0" err="1">
                <a:solidFill>
                  <a:schemeClr val="bg2">
                    <a:lumMod val="50000"/>
                  </a:schemeClr>
                </a:solidFill>
                <a:latin typeface="Abadi"/>
              </a:rPr>
              <a:t>index.php?title</a:t>
            </a:r>
            <a:r>
              <a:rPr lang="en-US" sz="7200" dirty="0">
                <a:solidFill>
                  <a:schemeClr val="bg2">
                    <a:lumMod val="50000"/>
                  </a:schemeClr>
                </a:solidFill>
                <a:latin typeface="Abadi"/>
              </a:rPr>
              <a:t>=List_of_Falcon_9_and_Falcon_Heavy_launches&amp;oldid=1027686922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True/False labels were added to the data set to indicate the success result of landing.</a:t>
            </a:r>
          </a:p>
          <a:p>
            <a:pPr lvl="1">
              <a:lnSpc>
                <a:spcPct val="120000"/>
              </a:lnSpc>
              <a:spcBef>
                <a:spcPts val="1400"/>
              </a:spcBef>
            </a:pPr>
            <a:r>
              <a:rPr lang="en-US" sz="7600" dirty="0">
                <a:solidFill>
                  <a:schemeClr val="bg2">
                    <a:lumMod val="50000"/>
                  </a:schemeClr>
                </a:solidFill>
                <a:latin typeface="Abadi"/>
              </a:rPr>
              <a:t>Data was filtered and cleaned</a:t>
            </a:r>
          </a:p>
          <a:p>
            <a:pPr lvl="1">
              <a:lnSpc>
                <a:spcPct val="120000"/>
              </a:lnSpc>
              <a:spcBef>
                <a:spcPts val="1400"/>
              </a:spcBef>
            </a:pPr>
            <a:r>
              <a:rPr lang="en-US" sz="7600" dirty="0">
                <a:solidFill>
                  <a:schemeClr val="bg2">
                    <a:lumMod val="50000"/>
                  </a:schemeClr>
                </a:solidFill>
                <a:latin typeface="Abadi"/>
              </a:rPr>
              <a:t>Missing values were handled with mean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AA638-9F94-1A55-4064-69E3DFEA7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11001-BED5-EF8B-D08A-E28E36E060D3}"/>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65253BD0-4D33-DF3F-0AE3-73000335BAD3}"/>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was normalized and then divided into training set and testing set. </a:t>
            </a:r>
          </a:p>
          <a:p>
            <a:pPr lvl="1">
              <a:lnSpc>
                <a:spcPct val="120000"/>
              </a:lnSpc>
              <a:spcBef>
                <a:spcPts val="1400"/>
              </a:spcBef>
            </a:pPr>
            <a:r>
              <a:rPr lang="en-US" sz="7600" dirty="0">
                <a:solidFill>
                  <a:schemeClr val="bg2">
                    <a:lumMod val="50000"/>
                  </a:schemeClr>
                </a:solidFill>
                <a:latin typeface="Abadi"/>
              </a:rPr>
              <a:t>Evaluated by different Machine Learning Algorithms, the overall accuracy was recorded.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51B73BB5-510A-B791-7205-BC201E1062E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7471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sets are collected from API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data from the Space X API </a:t>
            </a:r>
            <a:r>
              <a:rPr lang="en-US" sz="2200" dirty="0">
                <a:solidFill>
                  <a:schemeClr val="accent3">
                    <a:lumMod val="25000"/>
                  </a:schemeClr>
                </a:solidFill>
                <a:latin typeface="Abadi" panose="020B0604020104020204" pitchFamily="34" charset="0"/>
                <a:sym typeface="Wingdings" pitchFamily="2" charset="2"/>
              </a:rPr>
              <a:t> </a:t>
            </a:r>
            <a:r>
              <a:rPr lang="en-US" sz="2200" dirty="0">
                <a:solidFill>
                  <a:schemeClr val="accent3">
                    <a:lumMod val="25000"/>
                  </a:schemeClr>
                </a:solidFill>
                <a:latin typeface="Abadi"/>
              </a:rPr>
              <a:t>Filter data </a:t>
            </a:r>
            <a:r>
              <a:rPr lang="en-US" sz="2200" dirty="0">
                <a:solidFill>
                  <a:schemeClr val="accent3">
                    <a:lumMod val="25000"/>
                  </a:schemeClr>
                </a:solidFill>
                <a:latin typeface="Abadi"/>
                <a:sym typeface="Wingdings" pitchFamily="2" charset="2"/>
              </a:rPr>
              <a:t> clean data and handle missing values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https://github.com/kkgob/IBM_ds_final/blob/main/parts_before_dash/spacex-data-collection-api.ipynb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7F49538-FD4C-04D3-FEBB-DBA5FB8E7FB1}"/>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Space X API</a:t>
            </a:r>
          </a:p>
        </p:txBody>
      </p:sp>
      <p:sp>
        <p:nvSpPr>
          <p:cNvPr id="7" name="Rectangle 6">
            <a:extLst>
              <a:ext uri="{FF2B5EF4-FFF2-40B4-BE49-F238E27FC236}">
                <a16:creationId xmlns:a16="http://schemas.microsoft.com/office/drawing/2014/main" id="{E31C98B7-B77B-7136-FD13-D09E5E1A875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(keep ”Falcon 9”)</a:t>
            </a:r>
          </a:p>
        </p:txBody>
      </p:sp>
      <p:sp>
        <p:nvSpPr>
          <p:cNvPr id="8" name="Rectangle 7">
            <a:extLst>
              <a:ext uri="{FF2B5EF4-FFF2-40B4-BE49-F238E27FC236}">
                <a16:creationId xmlns:a16="http://schemas.microsoft.com/office/drawing/2014/main" id="{215D687C-E381-1D53-BD00-4B41D275DD13}"/>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 handle missing values </a:t>
            </a:r>
          </a:p>
        </p:txBody>
      </p:sp>
      <p:cxnSp>
        <p:nvCxnSpPr>
          <p:cNvPr id="10" name="Straight Arrow Connector 9">
            <a:extLst>
              <a:ext uri="{FF2B5EF4-FFF2-40B4-BE49-F238E27FC236}">
                <a16:creationId xmlns:a16="http://schemas.microsoft.com/office/drawing/2014/main" id="{82A7206B-4927-D175-3523-34A7A8E71D3C}"/>
              </a:ext>
            </a:extLst>
          </p:cNvPr>
          <p:cNvCxnSpPr>
            <a:stCxn id="2"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B27DC88-1A89-C344-74D7-1276924DFF82}"/>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202</TotalTime>
  <Words>1696</Words>
  <Application>Microsoft Macintosh PowerPoint</Application>
  <PresentationFormat>Widescreen</PresentationFormat>
  <Paragraphs>257</Paragraphs>
  <Slides>48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苏城 李</cp:lastModifiedBy>
  <cp:revision>221</cp:revision>
  <dcterms:created xsi:type="dcterms:W3CDTF">2021-04-29T18:58:34Z</dcterms:created>
  <dcterms:modified xsi:type="dcterms:W3CDTF">2025-02-17T01:24:58Z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